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87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9" r:id="rId19"/>
    <p:sldId id="283" r:id="rId20"/>
    <p:sldId id="297" r:id="rId21"/>
    <p:sldId id="296" r:id="rId22"/>
    <p:sldId id="256" r:id="rId23"/>
    <p:sldId id="257" r:id="rId24"/>
    <p:sldId id="258" r:id="rId25"/>
    <p:sldId id="259" r:id="rId26"/>
    <p:sldId id="260" r:id="rId27"/>
    <p:sldId id="261" r:id="rId28"/>
    <p:sldId id="298" r:id="rId29"/>
    <p:sldId id="299" r:id="rId30"/>
    <p:sldId id="300" r:id="rId31"/>
    <p:sldId id="301" r:id="rId32"/>
    <p:sldId id="304" r:id="rId33"/>
    <p:sldId id="264" r:id="rId34"/>
    <p:sldId id="266" r:id="rId3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94640" autoAdjust="0"/>
  </p:normalViewPr>
  <p:slideViewPr>
    <p:cSldViewPr>
      <p:cViewPr>
        <p:scale>
          <a:sx n="52" d="100"/>
          <a:sy n="52" d="100"/>
        </p:scale>
        <p:origin x="-588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10.1.1.18\Public\controladoria\Resultados\2011\Resultados%20Se&#231;&#227;o\1&#186;%20Semestre%20Quebra\Empresa%20Jun.11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der\AppData\Roaming\Microsoft\Excel\Empresa%20Jun%20(version%201)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der\AppData\Roaming\Microsoft\Excel\Empresa%20Jun%20(version%201)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der\AppData\Roaming\Microsoft\Excel\Empresa%20Jun%20(version%201).xls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der\AppData\Roaming\Microsoft\Excel\Empresa%20Jun%20(version%201).xls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der\AppData\Roaming\Microsoft\Excel\Empresa%20Jun%20(version%201).xls" TargetMode="External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pt-BR" sz="1400"/>
              <a:t>MERCEARIA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6030724100663893"/>
          <c:y val="8.1080021655256532E-2"/>
          <c:w val="0.81311641191909834"/>
          <c:h val="0.866191895725829"/>
        </c:manualLayout>
      </c:layout>
      <c:pieChart>
        <c:varyColors val="1"/>
        <c:ser>
          <c:idx val="0"/>
          <c:order val="0"/>
          <c:explosion val="4"/>
          <c:dLbls>
            <c:txPr>
              <a:bodyPr/>
              <a:lstStyle/>
              <a:p>
                <a:pPr>
                  <a:defRPr sz="1400" b="1"/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RESUMO!$AJ$9:$AJ$11</c:f>
              <c:strCache>
                <c:ptCount val="3"/>
                <c:pt idx="0">
                  <c:v>ag.23</c:v>
                </c:pt>
                <c:pt idx="1">
                  <c:v>divergencia</c:v>
                </c:pt>
                <c:pt idx="2">
                  <c:v>quebra margem</c:v>
                </c:pt>
              </c:strCache>
            </c:strRef>
          </c:cat>
          <c:val>
            <c:numRef>
              <c:f>RESUMO!$AK$9:$AK$11</c:f>
              <c:numCache>
                <c:formatCode>Geral</c:formatCode>
                <c:ptCount val="3"/>
                <c:pt idx="0">
                  <c:v>917917.76999999932</c:v>
                </c:pt>
                <c:pt idx="1">
                  <c:v>3449279.5152747375</c:v>
                </c:pt>
                <c:pt idx="2">
                  <c:v>520556.31340223952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lang="en-US" sz="24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Quebra  Margem 1º Semestre 2011</a:t>
            </a:r>
            <a:endParaRPr lang="en-US" sz="240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tx2">
                    <a:lumMod val="50000"/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2.7236792919774162E-2"/>
          <c:y val="0.20793521028450679"/>
          <c:w val="0.94951234417763508"/>
          <c:h val="0.62037550821832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'QUADRO HISTÓRICO3FISICO'!$CD$6</c:f>
              <c:strCache>
                <c:ptCount val="1"/>
                <c:pt idx="0">
                  <c:v>Quebras</c:v>
                </c:pt>
              </c:strCache>
            </c:strRef>
          </c:tx>
          <c:spPr>
            <a:solidFill>
              <a:srgbClr val="002060"/>
            </a:solidFill>
            <a:effectLst>
              <a:outerShdw blurRad="101600" dist="190500" dir="8820000" sx="97000" sy="97000" algn="ctr" rotWithShape="0">
                <a:prstClr val="white">
                  <a:lumMod val="85000"/>
                </a:prstClr>
              </a:outerShdw>
            </a:effectLst>
            <a:scene3d>
              <a:camera prst="orthographicFront"/>
              <a:lightRig rig="threePt" dir="t"/>
            </a:scene3d>
            <a:sp3d prstMaterial="translucentPowder">
              <a:bevelT/>
              <a:bevelB w="139700" h="139700" prst="divot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effectLst>
                <a:outerShdw blurRad="101600" dist="190500" dir="8820000" sx="97000" sy="97000" algn="ctr" rotWithShape="0">
                  <a:prstClr val="white">
                    <a:lumMod val="85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translucentPowder">
                <a:bevelT/>
                <a:bevelB w="139700" h="139700" prst="divot"/>
              </a:sp3d>
            </c:spPr>
          </c:dPt>
          <c:dLbls>
            <c:spPr>
              <a:ln>
                <a:solidFill>
                  <a:sysClr val="window" lastClr="FFFFFF">
                    <a:lumMod val="85000"/>
                    <a:alpha val="0"/>
                  </a:sysClr>
                </a:solidFill>
              </a:ln>
              <a:effectLst>
                <a:outerShdw blurRad="165100" sx="79000" sy="79000" algn="tr" rotWithShape="0">
                  <a:srgbClr val="FF0000">
                    <a:alpha val="6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txPr>
              <a:bodyPr/>
              <a:lstStyle/>
              <a:p>
                <a:pPr>
                  <a:defRPr sz="1600" b="1" cap="none" spc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'QUADRO HISTÓRICO3FISICO'!$CC$8:$CC$11</c:f>
              <c:strCache>
                <c:ptCount val="4"/>
                <c:pt idx="0">
                  <c:v> 1º Per.
2008 </c:v>
                </c:pt>
                <c:pt idx="1">
                  <c:v> 1º Per.
2009 </c:v>
                </c:pt>
                <c:pt idx="2">
                  <c:v> 1º Per.
2010 </c:v>
                </c:pt>
                <c:pt idx="3">
                  <c:v> 1º Sem.
2011 </c:v>
                </c:pt>
              </c:strCache>
            </c:strRef>
          </c:cat>
          <c:val>
            <c:numRef>
              <c:f>'QUADRO HISTÓRICO3FISICO'!$CD$8:$CD$11</c:f>
              <c:numCache>
                <c:formatCode>Geral</c:formatCode>
                <c:ptCount val="4"/>
                <c:pt idx="0">
                  <c:v>-0.41943579050289947</c:v>
                </c:pt>
                <c:pt idx="1">
                  <c:v>-0.36987907481647853</c:v>
                </c:pt>
                <c:pt idx="2">
                  <c:v>-0.23756110594726057</c:v>
                </c:pt>
                <c:pt idx="3">
                  <c:v>-0.41164757733003182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821056"/>
        <c:axId val="180855552"/>
      </c:barChart>
      <c:catAx>
        <c:axId val="123821056"/>
        <c:scaling>
          <c:orientation val="minMax"/>
        </c:scaling>
        <c:delete val="0"/>
        <c:axPos val="t"/>
        <c:numFmt formatCode="_(* #,##0_);_(* \(#,##0\);_(* &quot;-&quot;??_);_(@_)" sourceLinked="1"/>
        <c:majorTickMark val="out"/>
        <c:minorTickMark val="in"/>
        <c:tickLblPos val="high"/>
        <c:txPr>
          <a:bodyPr/>
          <a:lstStyle/>
          <a:p>
            <a:pPr>
              <a:defRPr sz="900" b="1" cap="none" spc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80855552"/>
        <c:crosses val="autoZero"/>
        <c:auto val="1"/>
        <c:lblAlgn val="ctr"/>
        <c:lblOffset val="100"/>
        <c:noMultiLvlLbl val="0"/>
      </c:catAx>
      <c:valAx>
        <c:axId val="180855552"/>
        <c:scaling>
          <c:orientation val="maxMin"/>
        </c:scaling>
        <c:delete val="1"/>
        <c:axPos val="l"/>
        <c:majorGridlines>
          <c:spPr>
            <a:ln>
              <a:prstDash val="sysDot"/>
            </a:ln>
          </c:spPr>
        </c:majorGridlines>
        <c:numFmt formatCode="Geral" sourceLinked="1"/>
        <c:majorTickMark val="out"/>
        <c:minorTickMark val="none"/>
        <c:tickLblPos val="none"/>
        <c:crossAx val="123821056"/>
        <c:crosses val="autoZero"/>
        <c:crossBetween val="between"/>
      </c:valAx>
    </c:plotArea>
    <c:plotVisOnly val="1"/>
    <c:dispBlanksAs val="gap"/>
    <c:showDLblsOverMax val="0"/>
  </c:chart>
  <c:spPr>
    <a:ln w="38100" cmpd="sng">
      <a:solidFill>
        <a:srgbClr val="002060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pPr>
            <a:r>
              <a:rPr lang="en-US" sz="12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PERECIVEI</a:t>
            </a:r>
            <a:r>
              <a:rPr lang="en-US"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 - 2.276 MI - 71,64%</a:t>
            </a:r>
          </a:p>
        </c:rich>
      </c:tx>
      <c:layout>
        <c:manualLayout>
          <c:xMode val="edge"/>
          <c:yMode val="edge"/>
          <c:x val="0.11195343784443849"/>
          <c:y val="1.809954751131222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2.7236792919774173E-2"/>
          <c:y val="0.19015261101412087"/>
          <c:w val="0.94951234417763486"/>
          <c:h val="0.59624279996674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'QUADRO HISTÓRICO3FISICO'!$CD$6</c:f>
              <c:strCache>
                <c:ptCount val="1"/>
                <c:pt idx="0">
                  <c:v>Quebras</c:v>
                </c:pt>
              </c:strCache>
            </c:strRef>
          </c:tx>
          <c:spPr>
            <a:solidFill>
              <a:srgbClr val="002060"/>
            </a:solidFill>
            <a:effectLst>
              <a:outerShdw blurRad="101600" dist="190500" dir="8820000" sx="97000" sy="97000" algn="ctr" rotWithShape="0">
                <a:prstClr val="white">
                  <a:lumMod val="85000"/>
                </a:prstClr>
              </a:outerShdw>
            </a:effectLst>
            <a:scene3d>
              <a:camera prst="orthographicFront"/>
              <a:lightRig rig="threePt" dir="t"/>
            </a:scene3d>
            <a:sp3d prstMaterial="translucentPowder">
              <a:bevelT/>
              <a:bevelB w="139700" h="139700" prst="divot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effectLst>
                <a:outerShdw blurRad="101600" dist="190500" dir="8820000" sx="97000" sy="97000" algn="ctr" rotWithShape="0">
                  <a:prstClr val="white">
                    <a:lumMod val="85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translucentPowder">
                <a:bevelT/>
                <a:bevelB w="139700" h="139700" prst="divot"/>
              </a:sp3d>
            </c:spPr>
          </c:dPt>
          <c:dLbls>
            <c:spPr>
              <a:ln>
                <a:solidFill>
                  <a:sysClr val="window" lastClr="FFFFFF">
                    <a:lumMod val="85000"/>
                    <a:alpha val="0"/>
                  </a:sysClr>
                </a:solidFill>
              </a:ln>
              <a:effectLst>
                <a:outerShdw blurRad="165100" sx="79000" sy="79000" algn="tr" rotWithShape="0">
                  <a:srgbClr val="FF0000">
                    <a:alpha val="6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txPr>
              <a:bodyPr/>
              <a:lstStyle/>
              <a:p>
                <a:pPr>
                  <a:defRPr sz="1600" b="1" cap="none" spc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'QUADRO HISTÓRICO3FISICO'!$CC$25:$CC$28</c:f>
              <c:strCache>
                <c:ptCount val="4"/>
                <c:pt idx="0">
                  <c:v> 1º Per.
2008 </c:v>
                </c:pt>
                <c:pt idx="1">
                  <c:v> 1º Per.
2009 </c:v>
                </c:pt>
                <c:pt idx="2">
                  <c:v> 1º Per.
2010 </c:v>
                </c:pt>
                <c:pt idx="3">
                  <c:v> 1º Sem.
2011 </c:v>
                </c:pt>
              </c:strCache>
            </c:strRef>
          </c:cat>
          <c:val>
            <c:numRef>
              <c:f>'QUADRO HISTÓRICO3FISICO'!$CD$25:$CD$28</c:f>
              <c:numCache>
                <c:formatCode>Geral</c:formatCode>
                <c:ptCount val="4"/>
                <c:pt idx="0">
                  <c:v>-0.90192480689125953</c:v>
                </c:pt>
                <c:pt idx="1">
                  <c:v>-0.71373815370739468</c:v>
                </c:pt>
                <c:pt idx="2">
                  <c:v>-0.46046957358996554</c:v>
                </c:pt>
                <c:pt idx="3">
                  <c:v>-0.87496979544508502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5345152"/>
        <c:axId val="185346688"/>
      </c:barChart>
      <c:catAx>
        <c:axId val="185345152"/>
        <c:scaling>
          <c:orientation val="minMax"/>
        </c:scaling>
        <c:delete val="0"/>
        <c:axPos val="t"/>
        <c:numFmt formatCode="_(* #,##0_);_(* \(#,##0\);_(* &quot;-&quot;??_);_(@_)" sourceLinked="1"/>
        <c:majorTickMark val="out"/>
        <c:minorTickMark val="in"/>
        <c:tickLblPos val="high"/>
        <c:spPr>
          <a:solidFill>
            <a:srgbClr val="002060"/>
          </a:solidFill>
        </c:spPr>
        <c:txPr>
          <a:bodyPr/>
          <a:lstStyle/>
          <a:p>
            <a:pPr>
              <a:defRPr sz="9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85346688"/>
        <c:crosses val="autoZero"/>
        <c:auto val="1"/>
        <c:lblAlgn val="ctr"/>
        <c:lblOffset val="100"/>
        <c:noMultiLvlLbl val="0"/>
      </c:catAx>
      <c:valAx>
        <c:axId val="185346688"/>
        <c:scaling>
          <c:orientation val="maxMin"/>
          <c:max val="0"/>
          <c:min val="-1.5"/>
        </c:scaling>
        <c:delete val="1"/>
        <c:axPos val="l"/>
        <c:majorGridlines>
          <c:spPr>
            <a:ln>
              <a:prstDash val="sysDot"/>
            </a:ln>
          </c:spPr>
        </c:majorGridlines>
        <c:numFmt formatCode="Geral" sourceLinked="1"/>
        <c:majorTickMark val="out"/>
        <c:minorTickMark val="none"/>
        <c:tickLblPos val="none"/>
        <c:crossAx val="185345152"/>
        <c:crosses val="autoZero"/>
        <c:crossBetween val="between"/>
      </c:valAx>
    </c:plotArea>
    <c:plotVisOnly val="1"/>
    <c:dispBlanksAs val="gap"/>
    <c:showDLblsOverMax val="0"/>
  </c:chart>
  <c:spPr>
    <a:solidFill>
      <a:srgbClr val="002060"/>
    </a:solidFill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pPr>
            <a:r>
              <a:rPr lang="en-US"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MERCEARIA - 520MIL - 16,38%</a:t>
            </a:r>
          </a:p>
        </c:rich>
      </c:tx>
      <c:layout>
        <c:manualLayout>
          <c:xMode val="edge"/>
          <c:yMode val="edge"/>
          <c:x val="0.17230630159145544"/>
          <c:y val="4.223227752639523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2.7236792919774187E-2"/>
          <c:y val="0.19015261101412087"/>
          <c:w val="0.94951234417763464"/>
          <c:h val="0.596242799966744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'QUADRO HISTÓRICO3FISICO'!$CD$6</c:f>
              <c:strCache>
                <c:ptCount val="1"/>
                <c:pt idx="0">
                  <c:v>Quebras</c:v>
                </c:pt>
              </c:strCache>
            </c:strRef>
          </c:tx>
          <c:spPr>
            <a:solidFill>
              <a:srgbClr val="002060"/>
            </a:solidFill>
            <a:effectLst>
              <a:outerShdw blurRad="101600" dist="190500" dir="8820000" sx="97000" sy="97000" algn="ctr" rotWithShape="0">
                <a:prstClr val="white">
                  <a:lumMod val="85000"/>
                </a:prstClr>
              </a:outerShdw>
            </a:effectLst>
            <a:scene3d>
              <a:camera prst="orthographicFront"/>
              <a:lightRig rig="threePt" dir="t"/>
            </a:scene3d>
            <a:sp3d prstMaterial="translucentPowder">
              <a:bevelT/>
              <a:bevelB w="139700" h="139700" prst="divot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effectLst>
                <a:outerShdw blurRad="101600" dist="190500" dir="8820000" sx="97000" sy="97000" algn="ctr" rotWithShape="0">
                  <a:prstClr val="white">
                    <a:lumMod val="85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translucentPowder">
                <a:bevelT/>
                <a:bevelB w="139700" h="139700" prst="divot"/>
              </a:sp3d>
            </c:spPr>
          </c:dPt>
          <c:dLbls>
            <c:spPr>
              <a:ln>
                <a:solidFill>
                  <a:sysClr val="window" lastClr="FFFFFF">
                    <a:lumMod val="85000"/>
                    <a:alpha val="0"/>
                  </a:sysClr>
                </a:solidFill>
              </a:ln>
              <a:effectLst>
                <a:outerShdw blurRad="165100" sx="79000" sy="79000" algn="tr" rotWithShape="0">
                  <a:srgbClr val="FF0000">
                    <a:alpha val="6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txPr>
              <a:bodyPr/>
              <a:lstStyle/>
              <a:p>
                <a:pPr>
                  <a:defRPr sz="1600" b="1" cap="none" spc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'QUADRO HISTÓRICO3FISICO'!$CC$18:$CC$21</c:f>
              <c:strCache>
                <c:ptCount val="4"/>
                <c:pt idx="0">
                  <c:v> 1º Per.
2008 </c:v>
                </c:pt>
                <c:pt idx="1">
                  <c:v> 1º Per.
2009 </c:v>
                </c:pt>
                <c:pt idx="2">
                  <c:v> 1º Per.
2010 </c:v>
                </c:pt>
                <c:pt idx="3">
                  <c:v> 1º Sem.
2011 </c:v>
                </c:pt>
              </c:strCache>
            </c:strRef>
          </c:cat>
          <c:val>
            <c:numRef>
              <c:f>'QUADRO HISTÓRICO3FISICO'!$CD$18:$CD$21</c:f>
              <c:numCache>
                <c:formatCode>Geral</c:formatCode>
                <c:ptCount val="4"/>
                <c:pt idx="0">
                  <c:v>-0.30397506996086593</c:v>
                </c:pt>
                <c:pt idx="1">
                  <c:v>-0.2702668538696355</c:v>
                </c:pt>
                <c:pt idx="2">
                  <c:v>-0.27025842498711217</c:v>
                </c:pt>
                <c:pt idx="3">
                  <c:v>-0.24869451805184709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5363456"/>
        <c:axId val="185398016"/>
      </c:barChart>
      <c:catAx>
        <c:axId val="185363456"/>
        <c:scaling>
          <c:orientation val="minMax"/>
        </c:scaling>
        <c:delete val="0"/>
        <c:axPos val="t"/>
        <c:numFmt formatCode="_(* #,##0_);_(* \(#,##0\);_(* &quot;-&quot;??_);_(@_)" sourceLinked="1"/>
        <c:majorTickMark val="out"/>
        <c:minorTickMark val="in"/>
        <c:tickLblPos val="high"/>
        <c:spPr>
          <a:solidFill>
            <a:srgbClr val="002060"/>
          </a:solidFill>
        </c:spPr>
        <c:txPr>
          <a:bodyPr/>
          <a:lstStyle/>
          <a:p>
            <a:pPr>
              <a:defRPr sz="9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85398016"/>
        <c:crosses val="autoZero"/>
        <c:auto val="1"/>
        <c:lblAlgn val="ctr"/>
        <c:lblOffset val="100"/>
        <c:noMultiLvlLbl val="0"/>
      </c:catAx>
      <c:valAx>
        <c:axId val="185398016"/>
        <c:scaling>
          <c:orientation val="maxMin"/>
          <c:min val="-1.5"/>
        </c:scaling>
        <c:delete val="1"/>
        <c:axPos val="l"/>
        <c:majorGridlines>
          <c:spPr>
            <a:ln>
              <a:prstDash val="sysDot"/>
            </a:ln>
          </c:spPr>
        </c:majorGridlines>
        <c:numFmt formatCode="Geral" sourceLinked="1"/>
        <c:majorTickMark val="out"/>
        <c:minorTickMark val="none"/>
        <c:tickLblPos val="none"/>
        <c:crossAx val="185363456"/>
        <c:crosses val="autoZero"/>
        <c:crossBetween val="between"/>
      </c:valAx>
    </c:plotArea>
    <c:plotVisOnly val="1"/>
    <c:dispBlanksAs val="gap"/>
    <c:showDLblsOverMax val="0"/>
  </c:chart>
  <c:spPr>
    <a:solidFill>
      <a:srgbClr val="002060"/>
    </a:solidFill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pPr>
            <a:r>
              <a:rPr lang="en-US"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BAZAR - 164MIL -  5,17%</a:t>
            </a:r>
          </a:p>
        </c:rich>
      </c:tx>
      <c:layout>
        <c:manualLayout>
          <c:xMode val="edge"/>
          <c:yMode val="edge"/>
          <c:x val="0.41288008183267222"/>
          <c:y val="1.809954751131222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2.7236792919774211E-2"/>
          <c:y val="0.19015261101412087"/>
          <c:w val="0.94951234417763408"/>
          <c:h val="0.59624279996674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'QUADRO HISTÓRICO3FISICO'!$CD$6</c:f>
              <c:strCache>
                <c:ptCount val="1"/>
                <c:pt idx="0">
                  <c:v>Quebras</c:v>
                </c:pt>
              </c:strCache>
            </c:strRef>
          </c:tx>
          <c:spPr>
            <a:solidFill>
              <a:srgbClr val="002060"/>
            </a:solidFill>
            <a:effectLst>
              <a:outerShdw blurRad="101600" dist="190500" dir="8820000" sx="97000" sy="97000" algn="ctr" rotWithShape="0">
                <a:prstClr val="white">
                  <a:lumMod val="85000"/>
                </a:prstClr>
              </a:outerShdw>
            </a:effectLst>
            <a:scene3d>
              <a:camera prst="orthographicFront"/>
              <a:lightRig rig="threePt" dir="t"/>
            </a:scene3d>
            <a:sp3d prstMaterial="translucentPowder">
              <a:bevelT/>
              <a:bevelB w="139700" h="139700" prst="divot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effectLst>
                <a:outerShdw blurRad="101600" dist="190500" dir="8820000" sx="97000" sy="97000" algn="ctr" rotWithShape="0">
                  <a:prstClr val="white">
                    <a:lumMod val="85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translucentPowder">
                <a:bevelT/>
                <a:bevelB w="139700" h="139700" prst="divot"/>
              </a:sp3d>
            </c:spPr>
          </c:dPt>
          <c:dLbls>
            <c:spPr>
              <a:ln>
                <a:solidFill>
                  <a:sysClr val="window" lastClr="FFFFFF">
                    <a:lumMod val="85000"/>
                    <a:alpha val="0"/>
                  </a:sysClr>
                </a:solidFill>
              </a:ln>
              <a:effectLst>
                <a:outerShdw blurRad="165100" sx="79000" sy="79000" algn="tr" rotWithShape="0">
                  <a:srgbClr val="FF0000">
                    <a:alpha val="6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txPr>
              <a:bodyPr/>
              <a:lstStyle/>
              <a:p>
                <a:pPr>
                  <a:defRPr sz="1600" b="1" cap="none" spc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'QUADRO HISTÓRICO3FISICO'!$CC$18:$CC$21</c:f>
              <c:strCache>
                <c:ptCount val="4"/>
                <c:pt idx="0">
                  <c:v> 1º Per.
2008 </c:v>
                </c:pt>
                <c:pt idx="1">
                  <c:v> 1º Per.
2009 </c:v>
                </c:pt>
                <c:pt idx="2">
                  <c:v> 1º Per.
2010 </c:v>
                </c:pt>
                <c:pt idx="3">
                  <c:v> 1º Sem.
2011 </c:v>
                </c:pt>
              </c:strCache>
            </c:strRef>
          </c:cat>
          <c:val>
            <c:numRef>
              <c:f>'QUADRO HISTÓRICO3FISICO'!$CD$32:$CD$35</c:f>
              <c:numCache>
                <c:formatCode>Geral</c:formatCode>
                <c:ptCount val="4"/>
                <c:pt idx="0">
                  <c:v>0.30018107768011731</c:v>
                </c:pt>
                <c:pt idx="1">
                  <c:v>-0.27675973906371309</c:v>
                </c:pt>
                <c:pt idx="2">
                  <c:v>-0.31886742286263414</c:v>
                </c:pt>
                <c:pt idx="3">
                  <c:v>-0.34928838040105692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472704"/>
        <c:axId val="184474240"/>
      </c:barChart>
      <c:catAx>
        <c:axId val="184472704"/>
        <c:scaling>
          <c:orientation val="minMax"/>
        </c:scaling>
        <c:delete val="0"/>
        <c:axPos val="t"/>
        <c:numFmt formatCode="_(* #,##0_);_(* \(#,##0\);_(* &quot;-&quot;??_);_(@_)" sourceLinked="1"/>
        <c:majorTickMark val="out"/>
        <c:minorTickMark val="in"/>
        <c:tickLblPos val="high"/>
        <c:spPr>
          <a:solidFill>
            <a:srgbClr val="002060"/>
          </a:solidFill>
        </c:spPr>
        <c:txPr>
          <a:bodyPr/>
          <a:lstStyle/>
          <a:p>
            <a:pPr>
              <a:defRPr sz="9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84474240"/>
        <c:crosses val="autoZero"/>
        <c:auto val="1"/>
        <c:lblAlgn val="ctr"/>
        <c:lblOffset val="100"/>
        <c:noMultiLvlLbl val="0"/>
      </c:catAx>
      <c:valAx>
        <c:axId val="184474240"/>
        <c:scaling>
          <c:orientation val="maxMin"/>
          <c:min val="-1.5"/>
        </c:scaling>
        <c:delete val="1"/>
        <c:axPos val="l"/>
        <c:majorGridlines>
          <c:spPr>
            <a:ln>
              <a:prstDash val="sysDot"/>
            </a:ln>
          </c:spPr>
        </c:majorGridlines>
        <c:numFmt formatCode="Geral" sourceLinked="1"/>
        <c:majorTickMark val="out"/>
        <c:minorTickMark val="none"/>
        <c:tickLblPos val="none"/>
        <c:crossAx val="184472704"/>
        <c:crosses val="autoZero"/>
        <c:crossBetween val="between"/>
      </c:valAx>
    </c:plotArea>
    <c:plotVisOnly val="1"/>
    <c:dispBlanksAs val="gap"/>
    <c:showDLblsOverMax val="0"/>
  </c:chart>
  <c:spPr>
    <a:solidFill>
      <a:srgbClr val="002060"/>
    </a:solidFill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pPr>
            <a:r>
              <a:rPr lang="en-US" sz="14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ELETRO - 109</a:t>
            </a:r>
            <a:r>
              <a:rPr lang="en-US" sz="1400" b="1" cap="none" spc="50" baseline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MIL - 3,46%</a:t>
            </a:r>
            <a:endParaRPr lang="en-US" sz="1400" b="1" cap="none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c:rich>
      </c:tx>
      <c:layout>
        <c:manualLayout>
          <c:xMode val="edge"/>
          <c:yMode val="edge"/>
          <c:x val="0.12698876386675231"/>
          <c:y val="1.206636500754147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2.7236792919774228E-2"/>
          <c:y val="0.19015261101412087"/>
          <c:w val="0.94951234417763364"/>
          <c:h val="0.596242799966743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'QUADRO HISTÓRICO3FISICO'!$CD$6</c:f>
              <c:strCache>
                <c:ptCount val="1"/>
                <c:pt idx="0">
                  <c:v>Quebras</c:v>
                </c:pt>
              </c:strCache>
            </c:strRef>
          </c:tx>
          <c:spPr>
            <a:solidFill>
              <a:srgbClr val="002060"/>
            </a:solidFill>
            <a:effectLst>
              <a:outerShdw blurRad="101600" dist="190500" dir="8820000" sx="97000" sy="97000" algn="ctr" rotWithShape="0">
                <a:prstClr val="white">
                  <a:lumMod val="85000"/>
                </a:prstClr>
              </a:outerShdw>
            </a:effectLst>
            <a:scene3d>
              <a:camera prst="orthographicFront"/>
              <a:lightRig rig="threePt" dir="t"/>
            </a:scene3d>
            <a:sp3d prstMaterial="translucentPowder">
              <a:bevelT/>
              <a:bevelB w="139700" h="139700" prst="divot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effectLst>
                <a:outerShdw blurRad="101600" dist="190500" dir="8820000" sx="97000" sy="97000" algn="ctr" rotWithShape="0">
                  <a:prstClr val="white">
                    <a:lumMod val="85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translucentPowder">
                <a:bevelT/>
                <a:bevelB w="139700" h="139700" prst="divot"/>
              </a:sp3d>
            </c:spPr>
          </c:dPt>
          <c:dLbls>
            <c:spPr>
              <a:ln>
                <a:solidFill>
                  <a:sysClr val="window" lastClr="FFFFFF">
                    <a:lumMod val="85000"/>
                    <a:alpha val="0"/>
                  </a:sysClr>
                </a:solidFill>
              </a:ln>
              <a:effectLst>
                <a:outerShdw blurRad="165100" sx="79000" sy="79000" algn="tr" rotWithShape="0">
                  <a:srgbClr val="FF0000">
                    <a:alpha val="6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txPr>
              <a:bodyPr/>
              <a:lstStyle/>
              <a:p>
                <a:pPr>
                  <a:defRPr sz="1600" b="1" cap="none" spc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'QUADRO HISTÓRICO3FISICO'!$CC$18:$CC$21</c:f>
              <c:strCache>
                <c:ptCount val="4"/>
                <c:pt idx="0">
                  <c:v> 1º Per.
2008 </c:v>
                </c:pt>
                <c:pt idx="1">
                  <c:v> 1º Per.
2009 </c:v>
                </c:pt>
                <c:pt idx="2">
                  <c:v> 1º Per.
2010 </c:v>
                </c:pt>
                <c:pt idx="3">
                  <c:v> 1º Sem.
2011 </c:v>
                </c:pt>
              </c:strCache>
            </c:strRef>
          </c:cat>
          <c:val>
            <c:numRef>
              <c:f>'QUADRO HISTÓRICO3FISICO'!$CD$39:$CD$42</c:f>
              <c:numCache>
                <c:formatCode>Geral</c:formatCode>
                <c:ptCount val="4"/>
                <c:pt idx="0">
                  <c:v>0.26630037498733217</c:v>
                </c:pt>
                <c:pt idx="1">
                  <c:v>-0.17196318331819302</c:v>
                </c:pt>
                <c:pt idx="2">
                  <c:v>0</c:v>
                </c:pt>
                <c:pt idx="3">
                  <c:v>-0.1277741732490211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248192"/>
        <c:axId val="186651392"/>
      </c:barChart>
      <c:catAx>
        <c:axId val="186248192"/>
        <c:scaling>
          <c:orientation val="minMax"/>
        </c:scaling>
        <c:delete val="0"/>
        <c:axPos val="t"/>
        <c:numFmt formatCode="_(* #,##0_);_(* \(#,##0\);_(* &quot;-&quot;??_);_(@_)" sourceLinked="1"/>
        <c:majorTickMark val="out"/>
        <c:minorTickMark val="in"/>
        <c:tickLblPos val="high"/>
        <c:spPr>
          <a:solidFill>
            <a:srgbClr val="002060"/>
          </a:solidFill>
        </c:spPr>
        <c:txPr>
          <a:bodyPr/>
          <a:lstStyle/>
          <a:p>
            <a:pPr>
              <a:defRPr sz="9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86651392"/>
        <c:crosses val="autoZero"/>
        <c:auto val="1"/>
        <c:lblAlgn val="ctr"/>
        <c:lblOffset val="100"/>
        <c:noMultiLvlLbl val="0"/>
      </c:catAx>
      <c:valAx>
        <c:axId val="186651392"/>
        <c:scaling>
          <c:orientation val="maxMin"/>
          <c:min val="-1.5"/>
        </c:scaling>
        <c:delete val="1"/>
        <c:axPos val="l"/>
        <c:majorGridlines>
          <c:spPr>
            <a:ln>
              <a:prstDash val="sysDot"/>
            </a:ln>
          </c:spPr>
        </c:majorGridlines>
        <c:numFmt formatCode="Geral" sourceLinked="1"/>
        <c:majorTickMark val="out"/>
        <c:minorTickMark val="none"/>
        <c:tickLblPos val="none"/>
        <c:crossAx val="186248192"/>
        <c:crosses val="autoZero"/>
        <c:crossBetween val="between"/>
      </c:valAx>
    </c:plotArea>
    <c:plotVisOnly val="1"/>
    <c:dispBlanksAs val="gap"/>
    <c:showDLblsOverMax val="0"/>
  </c:chart>
  <c:spPr>
    <a:solidFill>
      <a:srgbClr val="002060"/>
    </a:solidFill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F1CDCAA-5776-4283-8C00-979E63DB315D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8E543F2-6383-4EC2-90FC-4605559A78B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875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78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F196D-AC05-4C3F-98AD-8E0996B972AA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89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9F7531-98DF-4828-A1A4-3CF2AB614ED9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B70EB-D4D4-47FC-9E5B-0233D654A167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66514-B61C-4ECE-B2AF-43E6A6D9505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18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2CF38-6252-434F-9BF7-4D3133055BA4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4D00E-01B0-4CDC-8EF2-67EC1C36F4C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55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2FEE6-F160-4D0A-A602-788823EAE5AE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71969-6ED5-4352-84ED-6AD02CEC44F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0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A1FEA-A537-4EEA-8587-8EFF22343781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ADB81-52E7-489E-8C5A-72524FC270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4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F9EED-CAC3-4D7B-89DF-FC59C9A0C7BB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D65EF-D4D8-44DE-B883-A3E6115CC2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2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5C761-09A5-4478-9EF0-9CF9E9385EF3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8B860-CFB6-4101-A882-612D3A7BAF8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3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D7BD3-BBE4-4BEE-8EF9-453CC41E5163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AD792-4ADA-42E7-A0B1-B119E6D4943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33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A4851-A146-4FE1-B170-EF9D20A00326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51846-7FB7-4BFE-B5EF-869E385A220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14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6F9DE-ECD2-430D-9F2B-C7D3B59840CC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3FB8F-2EC7-4D40-9C22-75FD1BE7F1A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70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98A05-9F90-474C-AAB3-AC7718B79AC5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CE639-208B-4899-B00C-E51888A793B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8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E05CD-48F8-4170-B527-90B1F4C54F87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24E12-ABB6-4390-A2EB-9BB81D0B6BA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522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E53ED06-530E-499F-B3F1-0D6BE42A6B13}" type="datetimeFigureOut">
              <a:rPr lang="pt-BR"/>
              <a:pPr>
                <a:defRPr/>
              </a:pPr>
              <a:t>29/08/2011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EA3C5D-E0E2-40F3-BD1F-496DC4C226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0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429000"/>
            <a:ext cx="3851275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404664"/>
            <a:ext cx="9144000" cy="255454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dirty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GESTÃO DE ESTOQUES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932040" y="4077072"/>
            <a:ext cx="3959424" cy="132343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PREVENÇÃO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DE PERDAS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532440" cy="6305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áfico 2"/>
          <p:cNvGraphicFramePr/>
          <p:nvPr/>
        </p:nvGraphicFramePr>
        <p:xfrm>
          <a:off x="3923928" y="0"/>
          <a:ext cx="5220071" cy="364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514826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429000"/>
            <a:ext cx="4140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79388" y="765175"/>
            <a:ext cx="194468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69,6%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BRASIL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/>
          <p:cNvGraphicFramePr/>
          <p:nvPr/>
        </p:nvGraphicFramePr>
        <p:xfrm>
          <a:off x="26612850" y="514351"/>
          <a:ext cx="6248401" cy="3419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/>
          <p:cNvGraphicFramePr/>
          <p:nvPr/>
        </p:nvGraphicFramePr>
        <p:xfrm>
          <a:off x="29727525" y="3733799"/>
          <a:ext cx="3152775" cy="210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4"/>
          <p:cNvGraphicFramePr/>
          <p:nvPr/>
        </p:nvGraphicFramePr>
        <p:xfrm>
          <a:off x="26593800" y="3733799"/>
          <a:ext cx="3152775" cy="210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5"/>
          <p:cNvGraphicFramePr/>
          <p:nvPr/>
        </p:nvGraphicFramePr>
        <p:xfrm>
          <a:off x="26593800" y="5800725"/>
          <a:ext cx="3152775" cy="210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29727525" y="5838825"/>
          <a:ext cx="3152775" cy="210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74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871378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04813"/>
            <a:ext cx="7200900" cy="645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CaixaDeTexto 2"/>
          <p:cNvSpPr txBox="1">
            <a:spLocks noChangeArrowheads="1"/>
          </p:cNvSpPr>
          <p:nvPr/>
        </p:nvSpPr>
        <p:spPr bwMode="auto">
          <a:xfrm>
            <a:off x="1331913" y="0"/>
            <a:ext cx="604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PARTICIPAÇÃO E  PREVISÃO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697" y="0"/>
            <a:ext cx="9144000" cy="76944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PERDAS</a:t>
            </a:r>
            <a:r>
              <a:rPr lang="pt-BR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pt-BR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536" y="1287244"/>
            <a:ext cx="8485247" cy="5570756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TEMA “PERDAS” ESTÁ ESTREITAMENTE LIGADO AO </a:t>
            </a:r>
            <a:r>
              <a:rPr lang="pt-B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SETOR DE OPERAÇÕES.</a:t>
            </a:r>
            <a:endParaRPr lang="pt-BR" sz="2800" b="1" spc="150" dirty="0">
              <a:ln w="11430"/>
              <a:solidFill>
                <a:srgbClr val="FF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PRINCIPAIS FATORES  DE PROBLEMAS COM PERDAS E QUEBRAS: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COMPROMETIMENTO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MONITORAMENTO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TREINAMENTO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188640"/>
            <a:ext cx="9144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ISSO EQUIVALE A:</a:t>
            </a:r>
            <a:endParaRPr lang="pt-B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1" name="Picture 5" descr="http://vwofertas.tempsite.ws/images/blan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 descr="http://vwofertas.tempsite.ws/images/blan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 descr="http://vwofertas.tempsite.ws/images/blan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8275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 descr="http://vwofertas.tempsite.ws/images/blan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0675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97425"/>
            <a:ext cx="39052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548680"/>
            <a:ext cx="9143999" cy="444737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pt-BR" sz="239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687</a:t>
            </a:r>
            <a:r>
              <a:rPr lang="pt-BR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spc="15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CARROS COMO ESTE</a:t>
            </a:r>
            <a:endParaRPr lang="pt-BR" sz="4400" b="1" spc="150" dirty="0">
              <a:ln w="11430"/>
              <a:solidFill>
                <a:srgbClr val="FFFF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644008" y="5877272"/>
            <a:ext cx="362055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R$ 24.290,00</a:t>
            </a:r>
            <a:endParaRPr lang="pt-BR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ixaDeTexto 3"/>
          <p:cNvSpPr txBox="1">
            <a:spLocks noChangeArrowheads="1"/>
          </p:cNvSpPr>
          <p:nvPr/>
        </p:nvSpPr>
        <p:spPr bwMode="auto">
          <a:xfrm>
            <a:off x="0" y="1889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2400">
                <a:solidFill>
                  <a:srgbClr val="FFFF00"/>
                </a:solidFill>
                <a:latin typeface="Arial" charset="0"/>
              </a:rPr>
              <a:t>QUEBRA TOTAL DA EMPRESA NO 1º SEMESTRE DE 2011</a:t>
            </a:r>
          </a:p>
        </p:txBody>
      </p:sp>
      <p:pic>
        <p:nvPicPr>
          <p:cNvPr id="2355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738"/>
            <a:ext cx="91440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3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trela de 32 pontas 6"/>
          <p:cNvSpPr/>
          <p:nvPr/>
        </p:nvSpPr>
        <p:spPr>
          <a:xfrm>
            <a:off x="3059113" y="0"/>
            <a:ext cx="1368425" cy="981075"/>
          </a:xfrm>
          <a:prstGeom prst="star32">
            <a:avLst>
              <a:gd name="adj" fmla="val 41497"/>
            </a:avLst>
          </a:prstGeom>
          <a:solidFill>
            <a:schemeClr val="accent1">
              <a:alpha val="57000"/>
            </a:schemeClr>
          </a:solidFill>
          <a:ln w="5080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07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/>
              <a:t>Hauer</a:t>
            </a:r>
            <a:endParaRPr lang="pt-BR" b="1" dirty="0"/>
          </a:p>
        </p:txBody>
      </p:sp>
      <p:sp>
        <p:nvSpPr>
          <p:cNvPr id="10" name="Estrela de 32 pontas 9"/>
          <p:cNvSpPr/>
          <p:nvPr/>
        </p:nvSpPr>
        <p:spPr>
          <a:xfrm>
            <a:off x="4643438" y="0"/>
            <a:ext cx="1368425" cy="981075"/>
          </a:xfrm>
          <a:prstGeom prst="star32">
            <a:avLst>
              <a:gd name="adj" fmla="val 41497"/>
            </a:avLst>
          </a:prstGeom>
          <a:solidFill>
            <a:schemeClr val="accent1">
              <a:alpha val="57000"/>
            </a:schemeClr>
          </a:solidFill>
          <a:ln w="5080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22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/>
              <a:t>Chmp</a:t>
            </a:r>
            <a:endParaRPr lang="pt-BR" b="1" dirty="0"/>
          </a:p>
        </p:txBody>
      </p:sp>
      <p:sp>
        <p:nvSpPr>
          <p:cNvPr id="11" name="Estrela de 32 pontas 10"/>
          <p:cNvSpPr/>
          <p:nvPr/>
        </p:nvSpPr>
        <p:spPr>
          <a:xfrm>
            <a:off x="6156325" y="0"/>
            <a:ext cx="1511300" cy="981075"/>
          </a:xfrm>
          <a:prstGeom prst="star32">
            <a:avLst>
              <a:gd name="adj" fmla="val 41497"/>
            </a:avLst>
          </a:prstGeom>
          <a:solidFill>
            <a:schemeClr val="accent1">
              <a:alpha val="57000"/>
            </a:schemeClr>
          </a:solidFill>
          <a:ln w="5080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34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/>
              <a:t>Brasilia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10" grpId="0" build="allAtOnce" animBg="1"/>
      <p:bldP spid="11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4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09575"/>
            <a:ext cx="8220075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47663"/>
            <a:ext cx="8239125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919163"/>
            <a:ext cx="82772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195736" y="1700808"/>
            <a:ext cx="5400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Levantamento de melhores práticas em</a:t>
            </a:r>
          </a:p>
        </p:txBody>
      </p:sp>
      <p:sp>
        <p:nvSpPr>
          <p:cNvPr id="30723" name="CaixaDeTexto 5"/>
          <p:cNvSpPr txBox="1">
            <a:spLocks noChangeArrowheads="1"/>
          </p:cNvSpPr>
          <p:nvPr/>
        </p:nvSpPr>
        <p:spPr bwMode="auto">
          <a:xfrm>
            <a:off x="2843213" y="2565400"/>
            <a:ext cx="429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b="1">
                <a:latin typeface="Lucida Sans Unicode" pitchFamily="34" charset="0"/>
              </a:rPr>
              <a:t>Macro-processo  em Supermercados</a:t>
            </a:r>
          </a:p>
        </p:txBody>
      </p:sp>
      <p:pic>
        <p:nvPicPr>
          <p:cNvPr id="30724" name="Imagem 14" descr="abra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28956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upo 22"/>
          <p:cNvGrpSpPr>
            <a:grpSpLocks/>
          </p:cNvGrpSpPr>
          <p:nvPr/>
        </p:nvGrpSpPr>
        <p:grpSpPr bwMode="auto">
          <a:xfrm>
            <a:off x="755650" y="3284538"/>
            <a:ext cx="8064500" cy="1058862"/>
            <a:chOff x="755650" y="2060848"/>
            <a:chExt cx="8064500" cy="1060177"/>
          </a:xfrm>
        </p:grpSpPr>
        <p:sp>
          <p:nvSpPr>
            <p:cNvPr id="7" name="Pentágono 6"/>
            <p:cNvSpPr/>
            <p:nvPr/>
          </p:nvSpPr>
          <p:spPr>
            <a:xfrm>
              <a:off x="1908175" y="2564710"/>
              <a:ext cx="1079500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Pedido</a:t>
              </a:r>
            </a:p>
          </p:txBody>
        </p:sp>
        <p:sp>
          <p:nvSpPr>
            <p:cNvPr id="10" name="Pentágono 9"/>
            <p:cNvSpPr/>
            <p:nvPr/>
          </p:nvSpPr>
          <p:spPr>
            <a:xfrm>
              <a:off x="3059113" y="2564710"/>
              <a:ext cx="1152525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 err="1"/>
                <a:t>Recebimen-to</a:t>
              </a:r>
              <a:endParaRPr lang="pt-BR" sz="1200" dirty="0"/>
            </a:p>
          </p:txBody>
        </p:sp>
        <p:sp>
          <p:nvSpPr>
            <p:cNvPr id="11" name="Pentágono 10"/>
            <p:cNvSpPr/>
            <p:nvPr/>
          </p:nvSpPr>
          <p:spPr>
            <a:xfrm>
              <a:off x="4284663" y="2564710"/>
              <a:ext cx="1079500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Armazenagem</a:t>
              </a:r>
            </a:p>
          </p:txBody>
        </p:sp>
        <p:sp>
          <p:nvSpPr>
            <p:cNvPr id="12" name="Pentágono 11"/>
            <p:cNvSpPr/>
            <p:nvPr/>
          </p:nvSpPr>
          <p:spPr>
            <a:xfrm>
              <a:off x="5435600" y="2564710"/>
              <a:ext cx="1081088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Exposição</a:t>
              </a:r>
            </a:p>
          </p:txBody>
        </p:sp>
        <p:sp>
          <p:nvSpPr>
            <p:cNvPr id="13" name="Pentágono 12"/>
            <p:cNvSpPr/>
            <p:nvPr/>
          </p:nvSpPr>
          <p:spPr>
            <a:xfrm>
              <a:off x="6588125" y="2564710"/>
              <a:ext cx="1079500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Frente de caixa</a:t>
              </a:r>
            </a:p>
          </p:txBody>
        </p:sp>
        <p:sp>
          <p:nvSpPr>
            <p:cNvPr id="14" name="Pentágono 13"/>
            <p:cNvSpPr/>
            <p:nvPr/>
          </p:nvSpPr>
          <p:spPr>
            <a:xfrm>
              <a:off x="7740650" y="2564710"/>
              <a:ext cx="1079500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Pós venda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755650" y="2564710"/>
              <a:ext cx="1079500" cy="55631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Cadastro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971550" y="2060848"/>
              <a:ext cx="360363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1</a:t>
              </a:r>
            </a:p>
          </p:txBody>
        </p:sp>
        <p:sp>
          <p:nvSpPr>
            <p:cNvPr id="17" name="Elipse 16"/>
            <p:cNvSpPr/>
            <p:nvPr/>
          </p:nvSpPr>
          <p:spPr>
            <a:xfrm>
              <a:off x="2124075" y="2060848"/>
              <a:ext cx="360363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2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3203575" y="2060848"/>
              <a:ext cx="360363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3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4427538" y="2060848"/>
              <a:ext cx="360362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4</a:t>
              </a:r>
            </a:p>
          </p:txBody>
        </p:sp>
        <p:sp>
          <p:nvSpPr>
            <p:cNvPr id="20" name="Elipse 19"/>
            <p:cNvSpPr/>
            <p:nvPr/>
          </p:nvSpPr>
          <p:spPr>
            <a:xfrm>
              <a:off x="5651500" y="2060848"/>
              <a:ext cx="360363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5</a:t>
              </a:r>
            </a:p>
          </p:txBody>
        </p:sp>
        <p:sp>
          <p:nvSpPr>
            <p:cNvPr id="21" name="Elipse 20"/>
            <p:cNvSpPr/>
            <p:nvPr/>
          </p:nvSpPr>
          <p:spPr>
            <a:xfrm>
              <a:off x="6804025" y="2060848"/>
              <a:ext cx="360363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6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7885113" y="2060848"/>
              <a:ext cx="358775" cy="36081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2915816" y="0"/>
            <a:ext cx="3187091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+mn-cs"/>
              </a:rPr>
              <a:t>FLV - Macro Processo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+mn-cs"/>
              </a:rPr>
              <a:t> </a:t>
            </a:r>
            <a:r>
              <a:rPr lang="pt-BR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+mn-cs"/>
              </a:rPr>
              <a:t>3 - Recebimento</a:t>
            </a:r>
            <a:endParaRPr lang="pt-B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  <a:cs typeface="+mn-cs"/>
            </a:endParaRPr>
          </a:p>
        </p:txBody>
      </p:sp>
      <p:grpSp>
        <p:nvGrpSpPr>
          <p:cNvPr id="31747" name="Grupo 17"/>
          <p:cNvGrpSpPr>
            <a:grpSpLocks/>
          </p:cNvGrpSpPr>
          <p:nvPr/>
        </p:nvGrpSpPr>
        <p:grpSpPr bwMode="auto">
          <a:xfrm>
            <a:off x="2411413" y="1628775"/>
            <a:ext cx="4394200" cy="2519363"/>
            <a:chOff x="2628228" y="1341438"/>
            <a:chExt cx="4393681" cy="2519585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4212366" y="1341438"/>
              <a:ext cx="1079373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50" dirty="0">
                  <a:solidFill>
                    <a:schemeClr val="tx1"/>
                  </a:solidFill>
                </a:rPr>
                <a:t>Cadastro do produto</a:t>
              </a:r>
            </a:p>
          </p:txBody>
        </p:sp>
        <p:cxnSp>
          <p:nvCxnSpPr>
            <p:cNvPr id="5" name="Conector de seta reta 4"/>
            <p:cNvCxnSpPr/>
            <p:nvPr/>
          </p:nvCxnSpPr>
          <p:spPr>
            <a:xfrm>
              <a:off x="3564742" y="1628801"/>
              <a:ext cx="64762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ângulo de cantos arredondados 5"/>
            <p:cNvSpPr/>
            <p:nvPr/>
          </p:nvSpPr>
          <p:spPr>
            <a:xfrm>
              <a:off x="5940949" y="1341438"/>
              <a:ext cx="1080960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00" dirty="0">
                  <a:solidFill>
                    <a:schemeClr val="tx1"/>
                  </a:solidFill>
                </a:rPr>
                <a:t>Emissão do </a:t>
              </a:r>
              <a:r>
                <a:rPr lang="pt-BR" sz="1000" dirty="0">
                  <a:solidFill>
                    <a:schemeClr val="tx1"/>
                  </a:solidFill>
                </a:rPr>
                <a:t>Pedido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5940949" y="2421033"/>
              <a:ext cx="1079373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00" dirty="0">
                  <a:solidFill>
                    <a:schemeClr val="tx1"/>
                  </a:solidFill>
                </a:rPr>
                <a:t>Transporte</a:t>
              </a: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283794" y="2278146"/>
              <a:ext cx="1079373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00" dirty="0">
                  <a:solidFill>
                    <a:schemeClr val="tx1"/>
                  </a:solidFill>
                </a:rPr>
                <a:t>Entrega Portaria</a:t>
              </a:r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2628228" y="2349590"/>
              <a:ext cx="1080959" cy="5032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00" dirty="0">
                  <a:solidFill>
                    <a:schemeClr val="tx1"/>
                  </a:solidFill>
                </a:rPr>
                <a:t>Controle de Qualidade</a:t>
              </a:r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2628228" y="3357741"/>
              <a:ext cx="1079373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00" dirty="0">
                  <a:solidFill>
                    <a:schemeClr val="tx1"/>
                  </a:solidFill>
                </a:rPr>
                <a:t>Entrega Conferência Física</a:t>
              </a:r>
            </a:p>
          </p:txBody>
        </p:sp>
        <p:cxnSp>
          <p:nvCxnSpPr>
            <p:cNvPr id="15" name="Conector de seta reta 14"/>
            <p:cNvCxnSpPr/>
            <p:nvPr/>
          </p:nvCxnSpPr>
          <p:spPr>
            <a:xfrm rot="5400000">
              <a:off x="6192486" y="2096362"/>
              <a:ext cx="504869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ângulo de cantos arredondados 15"/>
            <p:cNvSpPr/>
            <p:nvPr/>
          </p:nvSpPr>
          <p:spPr>
            <a:xfrm>
              <a:off x="4285382" y="3357741"/>
              <a:ext cx="1079373" cy="503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900" dirty="0">
                  <a:solidFill>
                    <a:schemeClr val="tx1"/>
                  </a:solidFill>
                </a:rPr>
                <a:t>Entrega </a:t>
              </a:r>
              <a:r>
                <a:rPr lang="pt-BR" sz="900" dirty="0">
                  <a:solidFill>
                    <a:schemeClr val="tx1"/>
                  </a:solidFill>
                </a:rPr>
                <a:t>Processamento </a:t>
              </a:r>
              <a:r>
                <a:rPr lang="pt-BR" sz="900" dirty="0">
                  <a:solidFill>
                    <a:schemeClr val="tx1"/>
                  </a:solidFill>
                </a:rPr>
                <a:t>NF</a:t>
              </a:r>
            </a:p>
          </p:txBody>
        </p:sp>
        <p:cxnSp>
          <p:nvCxnSpPr>
            <p:cNvPr id="25" name="Conector de seta reta 24"/>
            <p:cNvCxnSpPr/>
            <p:nvPr/>
          </p:nvCxnSpPr>
          <p:spPr>
            <a:xfrm>
              <a:off x="5293325" y="1628801"/>
              <a:ext cx="64762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rot="10800000" flipV="1">
              <a:off x="5344119" y="2554395"/>
              <a:ext cx="550798" cy="11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 rot="5400000">
              <a:off x="2915486" y="3141822"/>
              <a:ext cx="43342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16" idx="3"/>
              <a:endCxn id="42" idx="2"/>
            </p:cNvCxnSpPr>
            <p:nvPr/>
          </p:nvCxnSpPr>
          <p:spPr>
            <a:xfrm>
              <a:off x="5364755" y="3608588"/>
              <a:ext cx="71905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rot="10800000" flipV="1">
              <a:off x="3709187" y="2565509"/>
              <a:ext cx="550798" cy="111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3780617" y="3573660"/>
              <a:ext cx="474606" cy="1270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48" name="Grupo 21"/>
          <p:cNvGrpSpPr>
            <a:grpSpLocks/>
          </p:cNvGrpSpPr>
          <p:nvPr/>
        </p:nvGrpSpPr>
        <p:grpSpPr bwMode="auto">
          <a:xfrm>
            <a:off x="684213" y="4941888"/>
            <a:ext cx="8135937" cy="987425"/>
            <a:chOff x="755650" y="2060848"/>
            <a:chExt cx="8064500" cy="1060177"/>
          </a:xfrm>
        </p:grpSpPr>
        <p:sp>
          <p:nvSpPr>
            <p:cNvPr id="23" name="Pentágono 22"/>
            <p:cNvSpPr/>
            <p:nvPr/>
          </p:nvSpPr>
          <p:spPr>
            <a:xfrm>
              <a:off x="1907497" y="2565370"/>
              <a:ext cx="1079463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Pedido</a:t>
              </a:r>
            </a:p>
          </p:txBody>
        </p:sp>
        <p:sp>
          <p:nvSpPr>
            <p:cNvPr id="24" name="Pentágono 23"/>
            <p:cNvSpPr/>
            <p:nvPr/>
          </p:nvSpPr>
          <p:spPr>
            <a:xfrm>
              <a:off x="3059343" y="2565370"/>
              <a:ext cx="1151847" cy="55565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050" dirty="0"/>
                <a:t>Recebimento</a:t>
              </a:r>
            </a:p>
          </p:txBody>
        </p:sp>
        <p:sp>
          <p:nvSpPr>
            <p:cNvPr id="26" name="Pentágono 25"/>
            <p:cNvSpPr/>
            <p:nvPr/>
          </p:nvSpPr>
          <p:spPr>
            <a:xfrm>
              <a:off x="4285147" y="2565370"/>
              <a:ext cx="1079463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Armazenagem</a:t>
              </a:r>
            </a:p>
          </p:txBody>
        </p:sp>
        <p:sp>
          <p:nvSpPr>
            <p:cNvPr id="27" name="Pentágono 26"/>
            <p:cNvSpPr/>
            <p:nvPr/>
          </p:nvSpPr>
          <p:spPr>
            <a:xfrm>
              <a:off x="5435421" y="2565370"/>
              <a:ext cx="1081036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Exposição</a:t>
              </a:r>
            </a:p>
          </p:txBody>
        </p:sp>
        <p:sp>
          <p:nvSpPr>
            <p:cNvPr id="28" name="Pentágono 27"/>
            <p:cNvSpPr/>
            <p:nvPr/>
          </p:nvSpPr>
          <p:spPr>
            <a:xfrm>
              <a:off x="6588840" y="2565370"/>
              <a:ext cx="1079463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Frente de caixa</a:t>
              </a:r>
            </a:p>
          </p:txBody>
        </p:sp>
        <p:sp>
          <p:nvSpPr>
            <p:cNvPr id="29" name="Pentágono 28"/>
            <p:cNvSpPr/>
            <p:nvPr/>
          </p:nvSpPr>
          <p:spPr>
            <a:xfrm>
              <a:off x="7740687" y="2565370"/>
              <a:ext cx="1079463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Pós venda</a:t>
              </a:r>
            </a:p>
          </p:txBody>
        </p:sp>
        <p:sp>
          <p:nvSpPr>
            <p:cNvPr id="30" name="Pentágono 29"/>
            <p:cNvSpPr/>
            <p:nvPr/>
          </p:nvSpPr>
          <p:spPr>
            <a:xfrm>
              <a:off x="755650" y="2565370"/>
              <a:ext cx="1079463" cy="555655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dirty="0"/>
                <a:t>Cadastro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971227" y="2060848"/>
              <a:ext cx="360346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2" name="Elipse 31"/>
            <p:cNvSpPr/>
            <p:nvPr/>
          </p:nvSpPr>
          <p:spPr>
            <a:xfrm>
              <a:off x="2123074" y="2060848"/>
              <a:ext cx="360346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2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3325275" y="2060848"/>
              <a:ext cx="360346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3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4428342" y="2060848"/>
              <a:ext cx="360345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4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5652572" y="2060848"/>
              <a:ext cx="360345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5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6804419" y="2060848"/>
              <a:ext cx="360345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6</a:t>
              </a:r>
            </a:p>
          </p:txBody>
        </p:sp>
        <p:sp>
          <p:nvSpPr>
            <p:cNvPr id="40" name="Elipse 39"/>
            <p:cNvSpPr/>
            <p:nvPr/>
          </p:nvSpPr>
          <p:spPr>
            <a:xfrm>
              <a:off x="7883882" y="2060848"/>
              <a:ext cx="360345" cy="35964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/>
                <a:t>7</a:t>
              </a:r>
            </a:p>
          </p:txBody>
        </p:sp>
      </p:grpSp>
      <p:sp>
        <p:nvSpPr>
          <p:cNvPr id="41" name="Elipse 40"/>
          <p:cNvSpPr/>
          <p:nvPr/>
        </p:nvSpPr>
        <p:spPr>
          <a:xfrm>
            <a:off x="2484438" y="1557338"/>
            <a:ext cx="863600" cy="647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42" name="Elipse 41"/>
          <p:cNvSpPr/>
          <p:nvPr/>
        </p:nvSpPr>
        <p:spPr>
          <a:xfrm>
            <a:off x="5867400" y="3573463"/>
            <a:ext cx="865188" cy="649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dirty="0">
                <a:solidFill>
                  <a:schemeClr val="tx1"/>
                </a:solidFill>
              </a:rPr>
              <a:t>Fim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1628800"/>
            <a:ext cx="8352928" cy="350865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PERDAS SÃO AS MERCADORIAS QUE FORAM COMPRADAS E “DESAPARECERAM” DOS ESTOQUES DA LOJA EM DETERMINADO MOMENTO, </a:t>
            </a:r>
            <a:r>
              <a:rPr lang="pt-BR" sz="3200" b="1" spc="150" dirty="0">
                <a:ln w="11430"/>
                <a:solidFill>
                  <a:srgbClr val="F8F8F8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SEM QUE SE SAIBAM OS MOTIVOS.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pt-BR" sz="2800" b="1" spc="150" dirty="0">
              <a:ln w="11430"/>
              <a:solidFill>
                <a:srgbClr val="F8F8F8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endParaRPr lang="pt-B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260648"/>
            <a:ext cx="9071992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O QUE SÃO PERDAS?</a:t>
            </a:r>
            <a:endParaRPr lang="pt-BR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1042988" y="1628775"/>
          <a:ext cx="7129462" cy="397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85"/>
                <a:gridCol w="4413477"/>
              </a:tblGrid>
              <a:tr h="312524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Sub-Processo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Situações</a:t>
                      </a:r>
                      <a:r>
                        <a:rPr lang="pt-BR" sz="1000" baseline="0" dirty="0" smtClean="0"/>
                        <a:t> Problemas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rowSpan="5">
                  <a:txBody>
                    <a:bodyPr/>
                    <a:lstStyle/>
                    <a:p>
                      <a:pPr algn="ctr"/>
                      <a:endParaRPr lang="pt-BR" sz="1000" dirty="0" smtClean="0"/>
                    </a:p>
                    <a:p>
                      <a:pPr algn="ctr"/>
                      <a:endParaRPr lang="pt-BR" sz="1000" dirty="0" smtClean="0"/>
                    </a:p>
                    <a:p>
                      <a:pPr algn="ctr"/>
                      <a:r>
                        <a:rPr lang="pt-BR" sz="1000" dirty="0" smtClean="0"/>
                        <a:t>3.1 - Cadastro de Produto 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Tributação incorreta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Cadastro</a:t>
                      </a:r>
                      <a:r>
                        <a:rPr lang="pt-BR" sz="1000" baseline="0" dirty="0" smtClean="0"/>
                        <a:t> incorreto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Falta de registro nos órgãos competentes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Embalagem Padrão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Manutenção do Cadastro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rowSpan="6">
                  <a:txBody>
                    <a:bodyPr/>
                    <a:lstStyle/>
                    <a:p>
                      <a:pPr algn="ctr"/>
                      <a:endParaRPr lang="pt-BR" sz="1000" dirty="0" smtClean="0"/>
                    </a:p>
                    <a:p>
                      <a:pPr algn="ctr"/>
                      <a:endParaRPr lang="pt-BR" sz="1000" dirty="0" smtClean="0"/>
                    </a:p>
                    <a:p>
                      <a:pPr algn="ctr"/>
                      <a:endParaRPr lang="pt-BR" sz="1000" dirty="0" smtClean="0"/>
                    </a:p>
                    <a:p>
                      <a:pPr algn="ctr"/>
                      <a:r>
                        <a:rPr lang="pt-BR" sz="1000" dirty="0" smtClean="0"/>
                        <a:t>3.2 –Emissão do Pedido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Pedido incorreto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Utilização do Sistema de retaguarda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Analise Histórico de Venda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Emissão de pedido sem necessidade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Manipulação</a:t>
                      </a:r>
                      <a:r>
                        <a:rPr lang="pt-BR" sz="1000" baseline="0" dirty="0" smtClean="0"/>
                        <a:t> do Pedido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Pedido em aberto /</a:t>
                      </a:r>
                      <a:r>
                        <a:rPr lang="pt-BR" sz="1000" baseline="0" dirty="0" smtClean="0"/>
                        <a:t> Baixa no sistema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3.3 - Transporte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Transporte inadequado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rowSpan="3">
                  <a:txBody>
                    <a:bodyPr/>
                    <a:lstStyle/>
                    <a:p>
                      <a:pPr algn="ctr"/>
                      <a:endParaRPr lang="pt-BR" sz="1000" dirty="0" smtClean="0"/>
                    </a:p>
                    <a:p>
                      <a:pPr algn="ctr"/>
                      <a:r>
                        <a:rPr lang="pt-BR" sz="1000" dirty="0" smtClean="0"/>
                        <a:t>3.4 - Entrega - Portaria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Verificar se tem pedido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Conferência do</a:t>
                      </a:r>
                      <a:r>
                        <a:rPr lang="pt-BR" sz="1000" baseline="0" dirty="0" smtClean="0"/>
                        <a:t> Cabeçalho da Nota Fiscal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  <a:tr h="243854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Controle de fila incorreto</a:t>
                      </a:r>
                      <a:endParaRPr lang="pt-BR" sz="1000" dirty="0"/>
                    </a:p>
                  </a:txBody>
                  <a:tcPr marL="91449" marR="91449" marT="45723" marB="45723"/>
                </a:tc>
              </a:tr>
            </a:tbl>
          </a:graphicData>
        </a:graphic>
      </p:graphicFrame>
      <p:sp>
        <p:nvSpPr>
          <p:cNvPr id="32812" name="Título 2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80400" cy="838200"/>
          </a:xfrm>
        </p:spPr>
        <p:txBody>
          <a:bodyPr/>
          <a:lstStyle/>
          <a:p>
            <a:r>
              <a:rPr lang="pt-BR" sz="2000" smtClean="0"/>
              <a:t>Macro Processo :   3- Recebimento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258888" y="549275"/>
          <a:ext cx="6769100" cy="5980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53"/>
                <a:gridCol w="4144347"/>
              </a:tblGrid>
              <a:tr h="36578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Sub-Processo</a:t>
                      </a:r>
                      <a:endParaRPr lang="pt-BR" sz="1800" dirty="0"/>
                    </a:p>
                  </a:txBody>
                  <a:tcPr marL="91445" marR="91445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Situações Problemas</a:t>
                      </a:r>
                      <a:endParaRPr lang="pt-BR" sz="1800" dirty="0"/>
                    </a:p>
                  </a:txBody>
                  <a:tcPr marL="91445" marR="91445" marT="45723" marB="45723"/>
                </a:tc>
              </a:tr>
              <a:tr h="243853">
                <a:tc rowSpan="9">
                  <a:txBody>
                    <a:bodyPr/>
                    <a:lstStyle/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endParaRPr lang="pt-BR" sz="1000" dirty="0" smtClean="0"/>
                    </a:p>
                    <a:p>
                      <a:r>
                        <a:rPr lang="pt-BR" sz="1000" dirty="0" smtClean="0"/>
                        <a:t>3.5 - Controle de Qualidade Perecíveis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Temperatura fora do padrão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Peso abaixo do descrito na embalagem e na nota fiscal (tara)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Checagem caminhão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Problemas com a embalagem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Falta de higiene dos entregadores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Não atendimento à legislação dos órgãos reguladores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Recebimento de produtos avariados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Quebra Operacional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Manual técnico de</a:t>
                      </a:r>
                      <a:r>
                        <a:rPr lang="pt-BR" sz="1000" baseline="0" dirty="0" smtClean="0"/>
                        <a:t> Recebimento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rowSpan="8">
                  <a:txBody>
                    <a:bodyPr/>
                    <a:lstStyle/>
                    <a:p>
                      <a:r>
                        <a:rPr lang="pt-BR" sz="1000" dirty="0" smtClean="0"/>
                        <a:t>3.6 – Entrega Conferência </a:t>
                      </a:r>
                      <a:r>
                        <a:rPr lang="pt-BR" sz="1000" dirty="0" err="1" smtClean="0"/>
                        <a:t>Fisica</a:t>
                      </a:r>
                      <a:endParaRPr lang="pt-BR" sz="1000" dirty="0"/>
                    </a:p>
                  </a:txBody>
                  <a:tcPr marL="91445" marR="91445" marT="45723" marB="45723" anchor="ctr"/>
                </a:tc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Divergencia</a:t>
                      </a:r>
                      <a:r>
                        <a:rPr lang="pt-BR" sz="1000" baseline="0" dirty="0" smtClean="0"/>
                        <a:t> NF x </a:t>
                      </a:r>
                      <a:r>
                        <a:rPr lang="pt-BR" sz="1000" baseline="0" dirty="0" err="1" smtClean="0"/>
                        <a:t>romaneio</a:t>
                      </a:r>
                      <a:r>
                        <a:rPr lang="pt-BR" sz="1000" baseline="0" dirty="0" smtClean="0"/>
                        <a:t> (volume)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Divergência </a:t>
                      </a:r>
                      <a:r>
                        <a:rPr lang="pt-BR" sz="1000" dirty="0" err="1" smtClean="0"/>
                        <a:t>romaneio</a:t>
                      </a:r>
                      <a:r>
                        <a:rPr lang="pt-BR" sz="1000" dirty="0" smtClean="0"/>
                        <a:t> x quantidade </a:t>
                      </a:r>
                      <a:r>
                        <a:rPr lang="pt-BR" sz="1000" dirty="0" err="1" smtClean="0"/>
                        <a:t>fisica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Código diferente da NF (</a:t>
                      </a:r>
                      <a:r>
                        <a:rPr lang="pt-BR" sz="1000" dirty="0" err="1" smtClean="0"/>
                        <a:t>codigo</a:t>
                      </a:r>
                      <a:r>
                        <a:rPr lang="pt-BR" sz="1000" baseline="0" dirty="0" smtClean="0"/>
                        <a:t> x cadastro x descrição produto)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Tempo de permanência na Doca superior ao padrão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Furto / Fraude / Conluio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Quebra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Data de validade próxima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Peso abaixo do descrito na </a:t>
                      </a:r>
                      <a:r>
                        <a:rPr lang="pt-BR" sz="1000" dirty="0" err="1" smtClean="0"/>
                        <a:t>embalgem</a:t>
                      </a:r>
                      <a:r>
                        <a:rPr lang="pt-BR" sz="1000" dirty="0" smtClean="0"/>
                        <a:t> e na nota fiscal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rowSpan="6">
                  <a:txBody>
                    <a:bodyPr/>
                    <a:lstStyle/>
                    <a:p>
                      <a:r>
                        <a:rPr lang="pt-BR" sz="1000" dirty="0" smtClean="0"/>
                        <a:t>3.7 – Entrega – Processamento da Nota Fiscal</a:t>
                      </a:r>
                      <a:endParaRPr lang="pt-BR" sz="1000" dirty="0"/>
                    </a:p>
                  </a:txBody>
                  <a:tcPr marL="91445" marR="91445" marT="45723" marB="45723" anchor="ctr"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Formação de Equipe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Divergência</a:t>
                      </a:r>
                      <a:r>
                        <a:rPr lang="pt-BR" sz="1000" baseline="0" dirty="0" smtClean="0"/>
                        <a:t> NF x Pedido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955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Ajustes de diferenças física e financeiras não realizadas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Lançamento em duplicidade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Recebimento sem pedido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  <a:tr h="2438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Emissão NF devolução incorreta / confrontar DANF / SEFAZ</a:t>
                      </a:r>
                      <a:endParaRPr lang="pt-BR" sz="1000" dirty="0"/>
                    </a:p>
                  </a:txBody>
                  <a:tcPr marL="91445" marR="91445" marT="45723" marB="45723"/>
                </a:tc>
              </a:tr>
            </a:tbl>
          </a:graphicData>
        </a:graphic>
      </p:graphicFrame>
      <p:sp>
        <p:nvSpPr>
          <p:cNvPr id="6" name="Título 2"/>
          <p:cNvSpPr txBox="1">
            <a:spLocks/>
          </p:cNvSpPr>
          <p:nvPr/>
        </p:nvSpPr>
        <p:spPr>
          <a:xfrm>
            <a:off x="395536" y="0"/>
            <a:ext cx="8280920" cy="432048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Macro Processo :    3- Recebimento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0" y="571500"/>
          <a:ext cx="8964613" cy="522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955"/>
                <a:gridCol w="2327724"/>
                <a:gridCol w="1430580"/>
                <a:gridCol w="1143024"/>
                <a:gridCol w="2892330"/>
              </a:tblGrid>
              <a:tr h="256520">
                <a:tc>
                  <a:txBody>
                    <a:bodyPr/>
                    <a:lstStyle/>
                    <a:p>
                      <a:r>
                        <a:rPr lang="en-US" sz="1000" b="0" dirty="0" err="1" smtClean="0"/>
                        <a:t>Riscos</a:t>
                      </a:r>
                      <a:endParaRPr lang="pt-BR" sz="1000" b="0" dirty="0"/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b="0" dirty="0" smtClean="0"/>
                        <a:t>Causas</a:t>
                      </a:r>
                      <a:endParaRPr lang="pt-BR" sz="1000" b="0" dirty="0"/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b="0" dirty="0" smtClean="0"/>
                        <a:t>Indicadores</a:t>
                      </a:r>
                      <a:endParaRPr lang="pt-BR" sz="1000" b="0" dirty="0"/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en-US" sz="1000" b="0" dirty="0" err="1" smtClean="0"/>
                        <a:t>Consequencias</a:t>
                      </a:r>
                      <a:endParaRPr lang="pt-BR" sz="1000" b="0" dirty="0"/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b="0" dirty="0" smtClean="0"/>
                        <a:t>Melhores Práticas</a:t>
                      </a:r>
                      <a:endParaRPr lang="pt-BR" sz="1000" b="0" dirty="0"/>
                    </a:p>
                  </a:txBody>
                  <a:tcPr marL="91441" marR="91441" marT="45717" marB="45717"/>
                </a:tc>
              </a:tr>
              <a:tr h="4967943"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Transporte </a:t>
                      </a:r>
                    </a:p>
                    <a:p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Pedido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Conferencia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Furto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fraude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Erro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no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estoque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Nao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conformiade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com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os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padroes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da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empresa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 T</a:t>
                      </a:r>
                      <a:r>
                        <a:rPr lang="pt-BR" sz="1000" baseline="0" dirty="0" smtClean="0">
                          <a:solidFill>
                            <a:srgbClr val="FF0000"/>
                          </a:solidFill>
                        </a:rPr>
                        <a:t>ransporte inadequado e descuido com a mercadoria</a:t>
                      </a:r>
                    </a:p>
                    <a:p>
                      <a:r>
                        <a:rPr lang="pt-BR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Fraude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/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Conluio</a:t>
                      </a:r>
                      <a:endParaRPr lang="pt-B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Falta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treinamento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Falha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area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comercial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Falha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no CPD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loja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None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Divergencias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com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pedido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Erro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sistema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/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coletor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Falha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conferencia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Falta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/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falha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sistema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gestao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Abuso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confiança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Falta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e/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ou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Ma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aplicaçao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Processos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sua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Auditoria.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Uso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Inadequado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ou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Inexistência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Equipamentos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Tecnolgia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Prevençao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perdas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-PP  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Falta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e/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ou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Má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aplicaçao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um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código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ética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(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Impunidade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 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Existencia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estoque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virtual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Divergencia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no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inventario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Recebimento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da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mercadoria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fora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padrao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(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temperatura,tamanho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Desconformidade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com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Padroes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organolepticos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(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odor,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sabor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textura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).</a:t>
                      </a:r>
                      <a:endParaRPr lang="pt-B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 - </a:t>
                      </a:r>
                      <a:r>
                        <a:rPr lang="pt-BR" sz="1000" dirty="0" err="1" smtClean="0">
                          <a:solidFill>
                            <a:srgbClr val="FF0000"/>
                          </a:solidFill>
                        </a:rPr>
                        <a:t>Indice</a:t>
                      </a: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 de devolução de mercadorias;</a:t>
                      </a:r>
                    </a:p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 Quantidade de  divergências apuradas</a:t>
                      </a:r>
                      <a:r>
                        <a:rPr lang="pt-BR" sz="1000" baseline="0" dirty="0" smtClean="0">
                          <a:solidFill>
                            <a:srgbClr val="FF0000"/>
                          </a:solidFill>
                        </a:rPr>
                        <a:t> no</a:t>
                      </a: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 recebimento;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Tempo de atraso no descarregamento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Quantidade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cartas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correcoes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solicitadas</a:t>
                      </a:r>
                      <a:endParaRPr lang="pt-B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Indice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Perdas</a:t>
                      </a:r>
                      <a:endParaRPr lang="pt-B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 Ruptura</a:t>
                      </a:r>
                    </a:p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 Perdas</a:t>
                      </a:r>
                    </a:p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-Descontentamento de clientes</a:t>
                      </a:r>
                    </a:p>
                    <a:p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- Perda Financeira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Desgaste com o fornecedor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Retrabalho</a:t>
                      </a:r>
                      <a:endParaRPr lang="pt-B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0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17" marB="45717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Implantacao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um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contrato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fornecimento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mercadorias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Prever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em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contrato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alem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outras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exigencias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medidas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prevencao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perdas</a:t>
                      </a:r>
                      <a:endParaRPr lang="pt-B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Organização e cuidado na </a:t>
                      </a:r>
                      <a:r>
                        <a:rPr lang="pt-BR" sz="1000" baseline="0" dirty="0" err="1" smtClean="0">
                          <a:solidFill>
                            <a:srgbClr val="FF0000"/>
                          </a:solidFill>
                        </a:rPr>
                        <a:t>area</a:t>
                      </a:r>
                      <a:r>
                        <a:rPr lang="pt-BR" sz="1000" baseline="0" dirty="0" smtClean="0">
                          <a:solidFill>
                            <a:srgbClr val="FF0000"/>
                          </a:solidFill>
                        </a:rPr>
                        <a:t> de recebimento e </a:t>
                      </a:r>
                      <a:r>
                        <a:rPr lang="pt-BR" sz="1000" dirty="0" smtClean="0">
                          <a:solidFill>
                            <a:srgbClr val="FF0000"/>
                          </a:solidFill>
                        </a:rPr>
                        <a:t>no descarregamento</a:t>
                      </a:r>
                      <a:endParaRPr lang="pt-B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Cumprir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as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prioridades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para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recebimento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pereciveis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/ CD /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Cargas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secas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etc)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Elaborar,implantar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exigir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cumprimento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POP (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procedimento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operacional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padrao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Exigir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do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fornecedor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cumprimento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contrato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do POP.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Auditorias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nos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processos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recebimento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mercadorias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Implantar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sistema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operacional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gestao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Implantar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aplicar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programas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continuos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treinamento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Interagir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com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fornecedor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(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parceria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Agilidade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no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recebimento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Verificar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descontar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as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taras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no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momento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pesagem</a:t>
                      </a:r>
                      <a:endParaRPr lang="en-US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Atestar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qualidade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produto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no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momento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entrega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observando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sempre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temperatura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bem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como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padroes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organolepticos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verificando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se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náo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tem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suspeitas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contaminacao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cruzada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Nao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receber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produto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caso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esteje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faltando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menos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2/3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para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vencimento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Conferencia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reconferencia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dos PAR (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produtos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de alto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risco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) e dos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grandes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volumes.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Produtos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PAR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deverao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ser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enviados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imediatamente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ao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FF0000"/>
                          </a:solidFill>
                        </a:rPr>
                        <a:t>confinamento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>
                        <a:buFontTx/>
                        <a:buNone/>
                      </a:pPr>
                      <a:endParaRPr lang="pt-B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17" marB="45717"/>
                </a:tc>
              </a:tr>
            </a:tbl>
          </a:graphicData>
        </a:graphic>
      </p:graphicFrame>
      <p:sp>
        <p:nvSpPr>
          <p:cNvPr id="6" name="Título 6"/>
          <p:cNvSpPr txBox="1">
            <a:spLocks/>
          </p:cNvSpPr>
          <p:nvPr/>
        </p:nvSpPr>
        <p:spPr>
          <a:xfrm>
            <a:off x="0" y="0"/>
            <a:ext cx="9144000" cy="928670"/>
          </a:xfrm>
          <a:prstGeom prst="rect">
            <a:avLst/>
          </a:prstGeom>
        </p:spPr>
        <p:txBody>
          <a:bodyPr anchor="ctr">
            <a:normAutofit fontScale="2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200" b="1" dirty="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pt-BR" sz="2200" b="1" dirty="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8000" b="1" dirty="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Matriz </a:t>
            </a:r>
            <a:r>
              <a:rPr lang="pt-BR" sz="8000" b="1" dirty="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de Riscos</a:t>
            </a:r>
            <a:r>
              <a:rPr lang="pt-BR" sz="8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pt-BR" sz="8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8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lang="pt-BR" sz="8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. Recebimento</a:t>
            </a:r>
            <a:br>
              <a:rPr lang="pt-BR" sz="80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pt-B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pt-BR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852488"/>
            <a:ext cx="88963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>
            <a:hlinkClick r:id="" action="ppaction://ole?verb=0" highlightClick="1"/>
          </p:cNvPr>
          <p:cNvGraphicFramePr>
            <a:graphicFrameLocks noChangeAspect="1"/>
          </p:cNvGraphicFramePr>
          <p:nvPr/>
        </p:nvGraphicFramePr>
        <p:xfrm>
          <a:off x="1944688" y="1628775"/>
          <a:ext cx="4211637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de Shell de Gerenciador" showAsIcon="1" r:id="rId3" imgW="886680" imgH="607680" progId="Package">
                  <p:embed/>
                </p:oleObj>
              </mc:Choice>
              <mc:Fallback>
                <p:oleObj name="Objeto de Shell de Gerenciador" showAsIcon="1" r:id="rId3" imgW="886680" imgH="60768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1628775"/>
                        <a:ext cx="4211637" cy="28860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697" y="260648"/>
            <a:ext cx="91440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O QUE SÃO QUEBRAS?</a:t>
            </a:r>
            <a:endParaRPr lang="pt-BR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51520" y="1556792"/>
            <a:ext cx="8485247" cy="424731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QUEBRAS SÃO MERCADORIAS 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IDENTIFICADAS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COMO IMPRÓPRIAS PARA COSUMO E VENDA QUE, NÃO MAIS POSSUEM CONDIÇÕES DE COMERCIALIZAÇÃO POR ESTAREM AVARIADAS, DETERIORADAS OU VENCIDAS.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endParaRPr lang="pt-B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eanbarbosa\Desktop\furto-150x1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00213"/>
            <a:ext cx="3492500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39010" y="476672"/>
            <a:ext cx="8653469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EXEMPLO DE PERDA: FURTO         EXEMPLO DE QUEBRA:AVARIAS</a:t>
            </a:r>
            <a:endParaRPr lang="pt-BR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172" name="CaixaDeTexto 6"/>
          <p:cNvSpPr txBox="1">
            <a:spLocks noChangeArrowheads="1"/>
          </p:cNvSpPr>
          <p:nvPr/>
        </p:nvSpPr>
        <p:spPr bwMode="auto">
          <a:xfrm>
            <a:off x="239713" y="5534025"/>
            <a:ext cx="3671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3200">
                <a:solidFill>
                  <a:srgbClr val="FFFF00"/>
                </a:solidFill>
                <a:latin typeface="Arial" charset="0"/>
              </a:rPr>
              <a:t>SUMIU? É PERDA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724025"/>
            <a:ext cx="3662363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CaixaDeTexto 3"/>
          <p:cNvSpPr txBox="1">
            <a:spLocks noChangeArrowheads="1"/>
          </p:cNvSpPr>
          <p:nvPr/>
        </p:nvSpPr>
        <p:spPr bwMode="auto">
          <a:xfrm>
            <a:off x="4498975" y="5516563"/>
            <a:ext cx="396557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3600">
                <a:solidFill>
                  <a:srgbClr val="FFFF00"/>
                </a:solidFill>
              </a:rPr>
              <a:t>IDENTIFICOU? É QUEBRA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462" y="76562"/>
            <a:ext cx="9143999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OS PILARES DA PREVENÇÃO DE PERDAS</a:t>
            </a:r>
            <a:endParaRPr lang="pt-BR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1124744"/>
            <a:ext cx="9144000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1º AS PESSOAS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2º MENSURAÇÃO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3º MONITORAMENTO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4º PROCESSOS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5º TECNOLOGIA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462" y="76562"/>
            <a:ext cx="9143999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QUESTIONÁRIO DE AUTO-AVALIAÇÃO DO GRAUDE RISCO DE SUA LOJA</a:t>
            </a:r>
            <a:endParaRPr lang="pt-BR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219" name="CaixaDeTexto 3"/>
          <p:cNvSpPr txBox="1">
            <a:spLocks noChangeArrowheads="1"/>
          </p:cNvSpPr>
          <p:nvPr/>
        </p:nvSpPr>
        <p:spPr bwMode="auto">
          <a:xfrm>
            <a:off x="0" y="1844675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3200" b="1">
                <a:solidFill>
                  <a:srgbClr val="FFFF00"/>
                </a:solidFill>
                <a:latin typeface="Arial" charset="0"/>
              </a:rPr>
              <a:t>20 QUESTÕES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462" y="76562"/>
            <a:ext cx="9143999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POR QUE PREVINIR E REDUZIR PERDAS?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124744"/>
            <a:ext cx="9144000" cy="504753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1º 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MAIOR RENTABILIDADE</a:t>
            </a:r>
            <a:endParaRPr lang="pt-BR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MENORES PERDAS = MAIORES LUCROS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2º MAIOR COMPETITVIDADE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REDUÇÃO DE PERDAS PERMITIRÁ MAIS AGRESSIVIDADE NOS PREÇOS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3º </a:t>
            </a: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DESENVOLVIMENTO DAS PESSOAS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TREINAR SEMPRE É O CAMINHO PARA O DESENVOLVER DAS PESSOAS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4º IMAGEM DA EMPRESA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CONSUMIDOR MODERNO EXIGE HIGIENE E QUALIDADE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5º MENOS RISCO DE MULTAS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CUMPRIMENTO DAS EXIGÊNCIAS SANITÁRIAS EVITA MULTAS E MELHORA A IMAGEM DA EMPRESA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2920" y="764704"/>
            <a:ext cx="9143999" cy="594008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6º EXPANSÃO DA EMPRESA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AUMENTO DA RENTABILIDADE, PERMITE A EXPANSÃO DA EMPRESA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7º GERAÇÃO DE MAIS EMPREGOS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ALÉM DE NOVAS VAGAS, VIRÃO TAMBÉM MAIS PROMOÇÕES E MELHORIAS DAS CONDIÇÕES DE TRABALHO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8º ESTOQUES CONTROLADOS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PEDIDOS,ACOMPANHAMENTO DOS NÍVEIS DE ESTOQUE, IDENTIFICAÇÃO EXECESSOS E SINALIZANDO SOBRAS DE PROMOÇÕES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9º MELHOR FLUXO DE CAIXA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É A REDUÇÃO DOS ESTOQUE, ELIMINANDO OS EXCESSOS FAZENDO COM QUE OS PRODUTOS TENHAM UM CICLO DE REPOSIÇÃO MAIS AJUSTADO, EQUILÍBRIO DAS CONTAS A PAGAR E AS RECEITAS,RESULTANDO SAUDÁVEL FOLGA NO CAIXA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10º DOMÍNIO DOS RESULTADOS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PRECISÃO NA TOMADA DE DECISÃO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9143999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r="5400000" sy="-100000" algn="bl" rotWithShape="0"/>
                </a:effectLst>
                <a:latin typeface="Arial" pitchFamily="34" charset="0"/>
                <a:cs typeface="Arial" pitchFamily="34" charset="0"/>
              </a:rPr>
              <a:t>POR QUE PREVINIR E REDUZIR PERDAS?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3400</TotalTime>
  <Words>977</Words>
  <Application>Microsoft Office PowerPoint</Application>
  <PresentationFormat>Apresentação na tela (4:3)</PresentationFormat>
  <Paragraphs>254</Paragraphs>
  <Slides>34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Calibri</vt:lpstr>
      <vt:lpstr>Arial</vt:lpstr>
      <vt:lpstr>Lucida Sans Unicode</vt:lpstr>
      <vt:lpstr>Tema do Office</vt:lpstr>
      <vt:lpstr>Pacote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Macro Processo :   3- Recebimento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eder motin</dc:creator>
  <cp:lastModifiedBy>eliseu</cp:lastModifiedBy>
  <cp:revision>338</cp:revision>
  <dcterms:created xsi:type="dcterms:W3CDTF">2011-08-26T19:41:35Z</dcterms:created>
  <dcterms:modified xsi:type="dcterms:W3CDTF">2011-08-29T11:30:52Z</dcterms:modified>
</cp:coreProperties>
</file>